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6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3"/>
    <a:srgbClr val="3C8DBC"/>
    <a:srgbClr val="010101"/>
    <a:srgbClr val="F39619"/>
    <a:srgbClr val="494D55"/>
    <a:srgbClr val="FFFFFF"/>
    <a:srgbClr val="FEF7EF"/>
    <a:srgbClr val="FEF6EA"/>
    <a:srgbClr val="FD9619"/>
    <a:srgbClr val="FD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82105" autoAdjust="0"/>
  </p:normalViewPr>
  <p:slideViewPr>
    <p:cSldViewPr snapToGrid="0" showGuides="1">
      <p:cViewPr>
        <p:scale>
          <a:sx n="150" d="100"/>
          <a:sy n="150" d="100"/>
        </p:scale>
        <p:origin x="-210" y="108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9/23/2020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mailto:info@gams.com" TargetMode="External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://www.gams.com/" TargetMode="External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hyperlink" Target="http://www.gams.com/miro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s.com/miro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hyperlink" Target="mailto:info@gams.com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ms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6882B-B7A9-414E-96E5-381F0776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315" y="9979728"/>
            <a:ext cx="687398" cy="950946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ABB32C0E-66D1-4911-9FF1-CAD2DFA56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465" b="1392"/>
          <a:stretch/>
        </p:blipFill>
        <p:spPr>
          <a:xfrm>
            <a:off x="2688769" y="5253001"/>
            <a:ext cx="8338459" cy="4717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3291F-AC57-4B73-9D51-6DC14A5C9509}"/>
              </a:ext>
            </a:extLst>
          </p:cNvPr>
          <p:cNvGrpSpPr/>
          <p:nvPr/>
        </p:nvGrpSpPr>
        <p:grpSpPr>
          <a:xfrm>
            <a:off x="7323687" y="7884496"/>
            <a:ext cx="2349739" cy="3063549"/>
            <a:chOff x="7626393" y="7364976"/>
            <a:chExt cx="2349739" cy="30635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F5BA8-482B-48AD-88A3-FD7FD5B61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279"/>
            <a:stretch/>
          </p:blipFill>
          <p:spPr>
            <a:xfrm>
              <a:off x="7661510" y="7521771"/>
              <a:ext cx="2314622" cy="290675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6C095F-CCFF-4FEF-819D-C0F687BEB976}"/>
                </a:ext>
              </a:extLst>
            </p:cNvPr>
            <p:cNvSpPr/>
            <p:nvPr/>
          </p:nvSpPr>
          <p:spPr>
            <a:xfrm>
              <a:off x="7626393" y="7364976"/>
              <a:ext cx="14382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Available graph types: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9E68D8-A8E0-45BC-863B-CF21958A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0049" y="7884496"/>
            <a:ext cx="3207245" cy="20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54974" y="1487161"/>
            <a:ext cx="4421883" cy="216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8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3930562" cy="3345967"/>
            <a:chOff x="46380" y="6399864"/>
            <a:chExt cx="4110303" cy="334596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30561" cy="3345967"/>
              <a:chOff x="-94047" y="3999652"/>
              <a:chExt cx="3930561" cy="3345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3" y="5283516"/>
                <a:ext cx="3926867" cy="2062103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1000 miles’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 90 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149727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Model annotation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110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input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output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/>
              <a:br>
                <a:rPr lang="en-US" altLang="en-US" sz="4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(Multiple use possible)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656" y="3577496"/>
            <a:ext cx="2629267" cy="2237827"/>
            <a:chOff x="0" y="1891916"/>
            <a:chExt cx="2629267" cy="22378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29940" y="2036862"/>
              <a:ext cx="2599327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Powerful graphics for data visualization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Generation, processing and evaluation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Intuitive, structured integration requires no GAMS expertise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Simply distribute your MIRO app to others or add other people’s apps to your library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jobs or the entire application can be moved to the cloud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1891916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04563"/>
            <a:ext cx="2625562" cy="3039984"/>
            <a:chOff x="0" y="670793"/>
            <a:chExt cx="2625562" cy="30399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62556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GAMS MIRO enables you to turn your GAMS models into fully-fledged applications that are easy to distribute. An intuitive user  interface allows you to interact with the underlying GAMS model, quickly create scenarios, compare results and much more. Choose from a variety of powerful charts, maps, pivot tables, and other tools to gain deeper insights into the characteristics of your data and the optimization problem. GAMS MIRO can be used as a local application, a hybrid of a local application that performs model calculations in a highly scalable cloud setup, up to a pure server setup that can be accessed from anywhere.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528912" y="1563592"/>
            <a:ext cx="4420669" cy="18314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29316" y="2744274"/>
            <a:ext cx="4439393" cy="23634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5849" y="2936108"/>
            <a:ext cx="4354821" cy="224715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4591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321625" y="873022"/>
            <a:ext cx="1605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World forum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About dialog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1"/>
            <a:endCxn id="96" idx="0"/>
          </p:cNvCxnSpPr>
          <p:nvPr/>
        </p:nvCxnSpPr>
        <p:spPr>
          <a:xfrm flipH="1">
            <a:off x="10776321" y="1150021"/>
            <a:ext cx="545304" cy="807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337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506736" cy="768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122576" y="3724740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580494" cy="3637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314964" y="3301150"/>
            <a:ext cx="210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tabular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8493043" y="49366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8546206" y="5039857"/>
            <a:ext cx="320705" cy="3525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426899" y="5392403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</p:cNvCxnSpPr>
          <p:nvPr/>
        </p:nvCxnSpPr>
        <p:spPr>
          <a:xfrm flipH="1" flipV="1">
            <a:off x="5176943" y="4746898"/>
            <a:ext cx="610535" cy="50337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5407303" y="5251014"/>
            <a:ext cx="1289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(multi) 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5787479" y="4049324"/>
            <a:ext cx="917128" cy="121573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400943" y="526506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6944679" y="31664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7005032" y="3348107"/>
            <a:ext cx="593948" cy="204828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7158968" y="5396389"/>
            <a:ext cx="8800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(grouped) 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</p:cNvCxnSpPr>
          <p:nvPr/>
        </p:nvCxnSpPr>
        <p:spPr>
          <a:xfrm flipH="1" flipV="1">
            <a:off x="5005388" y="3181351"/>
            <a:ext cx="120721" cy="21756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751458" y="532981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083771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083771" y="6856633"/>
            <a:ext cx="268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&amp; customization via MIRO </a:t>
            </a:r>
            <a:r>
              <a:rPr lang="en-US" sz="1000" i="1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mode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6869596" y="6869131"/>
            <a:ext cx="19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Available 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 / numeric input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088303" y="7255014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Table settings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736864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85677"/>
            <a:ext cx="392982" cy="458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258325" y="920644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166865"/>
            <a:ext cx="1270047" cy="80812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734031" y="724096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(.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970317"/>
            <a:ext cx="1734623" cy="9867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415495" y="948900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297713"/>
            <a:ext cx="111909" cy="3063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gdx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, xlsx, csv)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7847636" y="1060950"/>
            <a:ext cx="645407" cy="6678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and MIRO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752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168969" y="6831896"/>
            <a:ext cx="618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9455852" y="4534690"/>
            <a:ext cx="663930" cy="7747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243135" y="5309480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and corresponding graph side by side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11306" y="45036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364469" y="4606902"/>
            <a:ext cx="1755313" cy="70257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8079691" y="485809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</p:cNvCxnSpPr>
          <p:nvPr/>
        </p:nvCxnSpPr>
        <p:spPr>
          <a:xfrm flipH="1" flipV="1">
            <a:off x="8106193" y="4888485"/>
            <a:ext cx="128222" cy="3966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910618" y="5285094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072947" y="5386424"/>
            <a:ext cx="927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/ stop 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45090" cy="247990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429576" y="6943662"/>
            <a:ext cx="1879511" cy="1026166"/>
            <a:chOff x="9336121" y="8089259"/>
            <a:chExt cx="2993815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336121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865763" y="8413647"/>
              <a:ext cx="1944605" cy="9677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876026" y="8376733"/>
              <a:ext cx="1453910" cy="1347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352488" y="9250331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7522F-7B3D-499E-9105-F2E2E2F3026D}"/>
              </a:ext>
            </a:extLst>
          </p:cNvPr>
          <p:cNvGrpSpPr/>
          <p:nvPr/>
        </p:nvGrpSpPr>
        <p:grpSpPr>
          <a:xfrm>
            <a:off x="11069406" y="1535657"/>
            <a:ext cx="2547270" cy="1803922"/>
            <a:chOff x="11069406" y="1535657"/>
            <a:chExt cx="2547270" cy="180392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4762C0-9E95-4EA1-A66F-9AA88E5B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65803" y="2155149"/>
              <a:ext cx="1050873" cy="1139444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1056604-E7D2-437D-AFDB-70D56A87DD16}"/>
                </a:ext>
              </a:extLst>
            </p:cNvPr>
            <p:cNvSpPr/>
            <p:nvPr/>
          </p:nvSpPr>
          <p:spPr>
            <a:xfrm>
              <a:off x="11096442" y="2000751"/>
              <a:ext cx="1787844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Save / save as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dit scenario metadata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n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ame / tag </a:t>
              </a:r>
              <a:endParaRPr lang="en-US" sz="9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F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  <a:t>ile attachments </a:t>
              </a:r>
              <a:b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</a:b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Views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sym typeface="Wingdings" panose="05000000000000000000" pitchFamily="2" charset="2"/>
                </a:rPr>
                <a:t>Access permissions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elete scenario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xport scenario data</a:t>
              </a:r>
              <a:b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 err="1">
                  <a:solidFill>
                    <a:srgbClr val="494D55"/>
                  </a:solidFill>
                  <a:latin typeface="Montserrat" panose="00000500000000000000" pitchFamily="2" charset="0"/>
                </a:rPr>
                <a:t>gdx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, xlsx, csv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71CFC73-484F-427B-8D50-FBD191808974}"/>
                </a:ext>
              </a:extLst>
            </p:cNvPr>
            <p:cNvGrpSpPr/>
            <p:nvPr/>
          </p:nvGrpSpPr>
          <p:grpSpPr>
            <a:xfrm>
              <a:off x="11069406" y="1535657"/>
              <a:ext cx="2532616" cy="464451"/>
              <a:chOff x="1343067" y="5870393"/>
              <a:chExt cx="2532616" cy="46445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C0DA741-6281-4B58-96BC-92CFD9AA8495}"/>
                  </a:ext>
                </a:extLst>
              </p:cNvPr>
              <p:cNvCxnSpPr/>
              <p:nvPr/>
            </p:nvCxnSpPr>
            <p:spPr>
              <a:xfrm>
                <a:off x="1390402" y="6115206"/>
                <a:ext cx="2441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E386A8A6-9320-4548-AF75-01564201CBE7}"/>
                  </a:ext>
                </a:extLst>
              </p:cNvPr>
              <p:cNvSpPr/>
              <p:nvPr/>
            </p:nvSpPr>
            <p:spPr>
              <a:xfrm>
                <a:off x="1772232" y="5870393"/>
                <a:ext cx="167746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management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295E7EC-4496-4D91-820E-A4250F6F6114}"/>
                  </a:ext>
                </a:extLst>
              </p:cNvPr>
              <p:cNvSpPr/>
              <p:nvPr/>
            </p:nvSpPr>
            <p:spPr>
              <a:xfrm>
                <a:off x="1343067" y="6114271"/>
                <a:ext cx="2532616" cy="2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UI – database interaction</a:t>
                </a:r>
              </a:p>
            </p:txBody>
          </p:sp>
        </p:grp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7933B87-A015-4126-B15C-DC10A731E3E1}"/>
              </a:ext>
            </a:extLst>
          </p:cNvPr>
          <p:cNvSpPr/>
          <p:nvPr/>
        </p:nvSpPr>
        <p:spPr>
          <a:xfrm>
            <a:off x="11509297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7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8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9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1.2.0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2020-09-23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0106A8C-C0B9-49E4-A9A0-D4C1317D54C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202782" y="9312875"/>
            <a:ext cx="2135576" cy="1287854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415495" y="9314742"/>
            <a:ext cx="814647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mode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D74BB04-02EB-4C87-B0AA-8B785051F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25" t="75212" r="34151"/>
          <a:stretch/>
        </p:blipFill>
        <p:spPr>
          <a:xfrm>
            <a:off x="9651974" y="8992504"/>
            <a:ext cx="762081" cy="964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4B744-DD11-4A9F-B56B-7B6A824571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1119" y="1130679"/>
            <a:ext cx="1375609" cy="29615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C69C9056-6E73-44F6-91C3-78A878971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46" r="16644" b="92380"/>
          <a:stretch/>
        </p:blipFill>
        <p:spPr>
          <a:xfrm>
            <a:off x="9336090" y="1125685"/>
            <a:ext cx="676274" cy="3144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FC851-4F6E-4207-BFA5-BCEECCC37CD3}"/>
              </a:ext>
            </a:extLst>
          </p:cNvPr>
          <p:cNvGrpSpPr/>
          <p:nvPr/>
        </p:nvGrpSpPr>
        <p:grpSpPr>
          <a:xfrm>
            <a:off x="5322022" y="9931617"/>
            <a:ext cx="1886241" cy="955242"/>
            <a:chOff x="5274894" y="9977805"/>
            <a:chExt cx="1886241" cy="9552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39E4C8-9EEE-433B-993B-E8225B3BC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14476" b="26460"/>
            <a:stretch/>
          </p:blipFill>
          <p:spPr>
            <a:xfrm>
              <a:off x="5274894" y="9977805"/>
              <a:ext cx="1833434" cy="95524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09BB848-D5EB-4E02-B9DD-2EBC01EA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97466" b="26460"/>
            <a:stretch/>
          </p:blipFill>
          <p:spPr>
            <a:xfrm>
              <a:off x="7106815" y="9977805"/>
              <a:ext cx="54320" cy="955242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9A5A689-D1F1-4A38-864F-95CBE46FF04D}"/>
              </a:ext>
            </a:extLst>
          </p:cNvPr>
          <p:cNvSpPr/>
          <p:nvPr/>
        </p:nvSpPr>
        <p:spPr>
          <a:xfrm>
            <a:off x="6141023" y="999576"/>
            <a:ext cx="9377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log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6E0C811-8F84-4B95-9625-8E6720D72AEE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4916381" y="1245797"/>
            <a:ext cx="1693535" cy="7705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00FF7F-0AA6-4C49-894D-D17E560FF5AF}"/>
              </a:ext>
            </a:extLst>
          </p:cNvPr>
          <p:cNvCxnSpPr>
            <a:cxnSpLocks/>
            <a:stCxn id="213" idx="0"/>
          </p:cNvCxnSpPr>
          <p:nvPr/>
        </p:nvCxnSpPr>
        <p:spPr>
          <a:xfrm flipV="1">
            <a:off x="4359115" y="3173651"/>
            <a:ext cx="225059" cy="208836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73A0CC6-D78E-41CD-9A8C-A5045CD9AD45}"/>
              </a:ext>
            </a:extLst>
          </p:cNvPr>
          <p:cNvSpPr/>
          <p:nvPr/>
        </p:nvSpPr>
        <p:spPr>
          <a:xfrm>
            <a:off x="3864658" y="5262017"/>
            <a:ext cx="988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README file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FFF15F-28CA-4E5B-A773-10BB59588C45}"/>
              </a:ext>
            </a:extLst>
          </p:cNvPr>
          <p:cNvCxnSpPr>
            <a:cxnSpLocks/>
          </p:cNvCxnSpPr>
          <p:nvPr/>
        </p:nvCxnSpPr>
        <p:spPr>
          <a:xfrm flipH="1" flipV="1">
            <a:off x="8212519" y="3257416"/>
            <a:ext cx="2895878" cy="2231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F696A65-086E-45B1-977D-8E54D3D1F3B9}"/>
              </a:ext>
            </a:extLst>
          </p:cNvPr>
          <p:cNvSpPr/>
          <p:nvPr/>
        </p:nvSpPr>
        <p:spPr>
          <a:xfrm>
            <a:off x="10822002" y="5462850"/>
            <a:ext cx="1234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8416096-C55D-4070-BBBC-68656C0884E8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2111816" y="9512922"/>
            <a:ext cx="1946389" cy="1179039"/>
          </a:xfrm>
          <a:prstGeom prst="rect">
            <a:avLst/>
          </a:prstGeom>
        </p:spPr>
      </p:pic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569096" y="8866896"/>
            <a:ext cx="146032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command line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011EB6D-2665-4468-800C-6A00946952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59447" y="9980965"/>
            <a:ext cx="675274" cy="944899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7F357AC3-ACD3-4CCD-BDFD-548BAB761690}"/>
              </a:ext>
            </a:extLst>
          </p:cNvPr>
          <p:cNvSpPr/>
          <p:nvPr/>
        </p:nvSpPr>
        <p:spPr>
          <a:xfrm>
            <a:off x="10429562" y="660063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Deployment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63A8669-F205-4F86-B92E-F1D4611AEFBE}"/>
              </a:ext>
            </a:extLst>
          </p:cNvPr>
          <p:cNvSpPr/>
          <p:nvPr/>
        </p:nvSpPr>
        <p:spPr>
          <a:xfrm>
            <a:off x="10431816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Easy deployment of MIRO applications for end user in daily business 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5CF5D00-8FE6-45A2-9E18-356D7736627C}"/>
              </a:ext>
            </a:extLst>
          </p:cNvPr>
          <p:cNvCxnSpPr>
            <a:cxnSpLocks/>
          </p:cNvCxnSpPr>
          <p:nvPr/>
        </p:nvCxnSpPr>
        <p:spPr>
          <a:xfrm>
            <a:off x="10523443" y="6829692"/>
            <a:ext cx="30085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9FEF0E8-08C6-493A-8FDD-3448387DACB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23443" y="7255015"/>
            <a:ext cx="3066131" cy="2487056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1E94326-24FC-494C-8630-8915EBBDB266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10506471" y="3140768"/>
            <a:ext cx="885809" cy="219106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BA97BDF-7BD9-4DD9-9AC6-711DB303F02F}"/>
              </a:ext>
            </a:extLst>
          </p:cNvPr>
          <p:cNvSpPr/>
          <p:nvPr/>
        </p:nvSpPr>
        <p:spPr>
          <a:xfrm>
            <a:off x="11392280" y="5131780"/>
            <a:ext cx="157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Use output data to populate input tables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3EF4726-7B3F-4C44-8FAF-ECE598BB0071}"/>
              </a:ext>
            </a:extLst>
          </p:cNvPr>
          <p:cNvSpPr/>
          <p:nvPr/>
        </p:nvSpPr>
        <p:spPr>
          <a:xfrm>
            <a:off x="9102434" y="833674"/>
            <a:ext cx="72965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Show all entries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5A49AB2-38CB-49F6-AB7E-0E2B7BC52708}"/>
              </a:ext>
            </a:extLst>
          </p:cNvPr>
          <p:cNvCxnSpPr>
            <a:cxnSpLocks/>
            <a:stCxn id="310" idx="2"/>
          </p:cNvCxnSpPr>
          <p:nvPr/>
        </p:nvCxnSpPr>
        <p:spPr>
          <a:xfrm flipH="1">
            <a:off x="8604586" y="1182487"/>
            <a:ext cx="862677" cy="7059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E11915B-09A9-4CFF-B863-0D393A2760A0}"/>
              </a:ext>
            </a:extLst>
          </p:cNvPr>
          <p:cNvGrpSpPr/>
          <p:nvPr/>
        </p:nvGrpSpPr>
        <p:grpSpPr>
          <a:xfrm>
            <a:off x="10846151" y="9979727"/>
            <a:ext cx="624510" cy="461665"/>
            <a:chOff x="10169718" y="9936560"/>
            <a:chExt cx="624510" cy="461665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6ECE2E0-EC0B-4E97-B5D7-C12DBA90F7E9}"/>
                </a:ext>
              </a:extLst>
            </p:cNvPr>
            <p:cNvSpPr/>
            <p:nvPr/>
          </p:nvSpPr>
          <p:spPr>
            <a:xfrm>
              <a:off x="10230530" y="9983810"/>
              <a:ext cx="494964" cy="3651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83B3551-5ECF-4C22-8910-26C2C71277A2}"/>
                </a:ext>
              </a:extLst>
            </p:cNvPr>
            <p:cNvSpPr/>
            <p:nvPr/>
          </p:nvSpPr>
          <p:spPr>
            <a:xfrm>
              <a:off x="10169718" y="9936560"/>
              <a:ext cx="6245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Custom renderer via R API</a:t>
              </a: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4C1393E-78D6-489A-8840-C8446AE96F6F}"/>
              </a:ext>
            </a:extLst>
          </p:cNvPr>
          <p:cNvSpPr/>
          <p:nvPr/>
        </p:nvSpPr>
        <p:spPr>
          <a:xfrm>
            <a:off x="10045424" y="5125611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8021F0D-F7CD-4104-A409-117960C1347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02384" y="8083784"/>
            <a:ext cx="689830" cy="865026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25C6D9-EECB-471C-8260-1078DEDEDD52}"/>
              </a:ext>
            </a:extLst>
          </p:cNvPr>
          <p:cNvCxnSpPr>
            <a:cxnSpLocks/>
          </p:cNvCxnSpPr>
          <p:nvPr/>
        </p:nvCxnSpPr>
        <p:spPr>
          <a:xfrm flipH="1" flipV="1">
            <a:off x="5134766" y="3707792"/>
            <a:ext cx="648885" cy="15363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ED9765B-8CFE-441B-898F-C6D89F997532}"/>
              </a:ext>
            </a:extLst>
          </p:cNvPr>
          <p:cNvSpPr/>
          <p:nvPr/>
        </p:nvSpPr>
        <p:spPr>
          <a:xfrm>
            <a:off x="2227601" y="5645983"/>
            <a:ext cx="12494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Import data from database and/or local  files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1943F31-E210-482C-AA4D-D1ED80B1E0BC}"/>
              </a:ext>
            </a:extLst>
          </p:cNvPr>
          <p:cNvCxnSpPr>
            <a:cxnSpLocks/>
            <a:stCxn id="202" idx="0"/>
          </p:cNvCxnSpPr>
          <p:nvPr/>
        </p:nvCxnSpPr>
        <p:spPr>
          <a:xfrm flipV="1">
            <a:off x="2852317" y="2645564"/>
            <a:ext cx="178891" cy="3000419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A84319-43DB-4CCA-87AA-E2F7D86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" y="8286312"/>
            <a:ext cx="2615967" cy="211172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63B0DC-1ECD-45B4-9BEC-31F78C09EC3C}"/>
              </a:ext>
            </a:extLst>
          </p:cNvPr>
          <p:cNvGrpSpPr/>
          <p:nvPr/>
        </p:nvGrpSpPr>
        <p:grpSpPr>
          <a:xfrm>
            <a:off x="6471587" y="144381"/>
            <a:ext cx="4044292" cy="1773873"/>
            <a:chOff x="6624839" y="9134501"/>
            <a:chExt cx="4044292" cy="1773873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A4D51114-96CD-4251-A815-314A87C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839" y="9147762"/>
              <a:ext cx="3924029" cy="1760612"/>
            </a:xfrm>
            <a:prstGeom prst="rect">
              <a:avLst/>
            </a:prstGeom>
          </p:spPr>
        </p:pic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43C1524-CF3F-47D6-BCE0-2B79A0E913ED}"/>
                </a:ext>
              </a:extLst>
            </p:cNvPr>
            <p:cNvSpPr/>
            <p:nvPr/>
          </p:nvSpPr>
          <p:spPr>
            <a:xfrm>
              <a:off x="9131839" y="9400621"/>
              <a:ext cx="1537292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Step size of slider range for scenario generation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261EFA9-B196-4C0F-9423-2A70960F9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8651" y="9317948"/>
              <a:ext cx="380489" cy="218720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CEC808D-539A-478D-B0DB-B0D18394FB4B}"/>
                </a:ext>
              </a:extLst>
            </p:cNvPr>
            <p:cNvGrpSpPr/>
            <p:nvPr/>
          </p:nvGrpSpPr>
          <p:grpSpPr>
            <a:xfrm>
              <a:off x="8962968" y="9134501"/>
              <a:ext cx="1575781" cy="246221"/>
              <a:chOff x="9516405" y="9184067"/>
              <a:chExt cx="1575781" cy="246221"/>
            </a:xfrm>
          </p:grpSpPr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CED1E2A3-0BC3-4D79-A1A6-3400CF5C6B19}"/>
                  </a:ext>
                </a:extLst>
              </p:cNvPr>
              <p:cNvSpPr/>
              <p:nvPr/>
            </p:nvSpPr>
            <p:spPr>
              <a:xfrm>
                <a:off x="9516405" y="9184067"/>
                <a:ext cx="157578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generation</a:t>
                </a:r>
              </a:p>
            </p:txBody>
          </p: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98109E94-662F-487B-A552-E8356359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6891" y="9382224"/>
                <a:ext cx="131102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110069" y="2898233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DF2CFA-5D33-409F-BE5A-6C8E01780C70}"/>
              </a:ext>
            </a:extLst>
          </p:cNvPr>
          <p:cNvGrpSpPr/>
          <p:nvPr/>
        </p:nvGrpSpPr>
        <p:grpSpPr>
          <a:xfrm>
            <a:off x="6767267" y="5706115"/>
            <a:ext cx="4049242" cy="2380692"/>
            <a:chOff x="602844" y="5291888"/>
            <a:chExt cx="4049242" cy="2380692"/>
          </a:xfrm>
        </p:grpSpPr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478FEA9-B5E4-49C9-8B60-1E5D17EDA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91"/>
            <a:stretch/>
          </p:blipFill>
          <p:spPr>
            <a:xfrm>
              <a:off x="602844" y="5788311"/>
              <a:ext cx="4049242" cy="1884269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E2FC799-0E67-424F-B069-2ACB3393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066"/>
            <a:stretch/>
          </p:blipFill>
          <p:spPr>
            <a:xfrm>
              <a:off x="602844" y="5291888"/>
              <a:ext cx="4049242" cy="49762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1.1.0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2020-07-02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461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1824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50672" y="3318480"/>
            <a:ext cx="4870838" cy="27497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5B6DCBE-4F18-498B-899A-3CA5D259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25426" y="4464777"/>
            <a:ext cx="4643310" cy="3590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35539" y="3547753"/>
            <a:ext cx="4845288" cy="2656739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638047" y="5801600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6478069" y="5976007"/>
            <a:ext cx="159978" cy="519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73850" y="55163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94416" y="2355829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</p:cNvCxnSpPr>
          <p:nvPr/>
        </p:nvCxnSpPr>
        <p:spPr>
          <a:xfrm>
            <a:off x="6853061" y="2704642"/>
            <a:ext cx="1148365" cy="136589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24652" y="4070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275941" y="2432827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</p:cNvCxnSpPr>
          <p:nvPr/>
        </p:nvCxnSpPr>
        <p:spPr>
          <a:xfrm>
            <a:off x="9797098" y="2781640"/>
            <a:ext cx="333164" cy="13530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79329" y="407973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7" idx="0"/>
          </p:cNvCxnSpPr>
          <p:nvPr/>
        </p:nvCxnSpPr>
        <p:spPr>
          <a:xfrm flipH="1" flipV="1">
            <a:off x="3304602" y="7910211"/>
            <a:ext cx="407249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15869" y="769963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806320" y="8288863"/>
            <a:ext cx="18110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scenarios for analysis, download, deletion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112300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35036" y="770508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696813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75807" y="7701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701325" y="608524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44825" y="639142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5683700" y="8251326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hash value of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</p:cNvCxnSpPr>
          <p:nvPr/>
        </p:nvCxnSpPr>
        <p:spPr>
          <a:xfrm flipV="1">
            <a:off x="6333101" y="7910211"/>
            <a:ext cx="463767" cy="3411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25177" y="77120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3443347" y="5944278"/>
            <a:ext cx="1156180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</p:cNvCxnSpPr>
          <p:nvPr/>
        </p:nvCxnSpPr>
        <p:spPr>
          <a:xfrm flipH="1" flipV="1">
            <a:off x="3099693" y="5940304"/>
            <a:ext cx="410213" cy="939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53550" y="58924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609548" y="5573305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“Slice &amp; dice”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</p:cNvCxnSpPr>
          <p:nvPr/>
        </p:nvCxnSpPr>
        <p:spPr>
          <a:xfrm flipV="1">
            <a:off x="4094889" y="5127448"/>
            <a:ext cx="273036" cy="4478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73304" y="52722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919483" y="5482622"/>
            <a:ext cx="72052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AND / OR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</p:cNvCxnSpPr>
          <p:nvPr/>
        </p:nvCxnSpPr>
        <p:spPr>
          <a:xfrm flipH="1" flipV="1">
            <a:off x="2868745" y="5423620"/>
            <a:ext cx="121858" cy="219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34727" y="5521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</p:cNvCxnSpPr>
          <p:nvPr/>
        </p:nvCxnSpPr>
        <p:spPr>
          <a:xfrm flipH="1">
            <a:off x="2835110" y="5641514"/>
            <a:ext cx="155493" cy="155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63279" y="5666537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096047" y="253023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</p:cNvCxnSpPr>
          <p:nvPr/>
        </p:nvCxnSpPr>
        <p:spPr>
          <a:xfrm>
            <a:off x="7697833" y="2879048"/>
            <a:ext cx="1976917" cy="15314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15088" y="46974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</p:cNvCxnSpPr>
          <p:nvPr/>
        </p:nvCxnSpPr>
        <p:spPr>
          <a:xfrm flipV="1">
            <a:off x="4095835" y="4957856"/>
            <a:ext cx="255776" cy="61741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85516" y="5133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</p:cNvCxnSpPr>
          <p:nvPr/>
        </p:nvCxnSpPr>
        <p:spPr>
          <a:xfrm flipV="1">
            <a:off x="4095835" y="4799889"/>
            <a:ext cx="151618" cy="7798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24151" y="4995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73105" y="63761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8807712" y="5819938"/>
            <a:ext cx="108293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import 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</p:cNvCxnSpPr>
          <p:nvPr/>
        </p:nvCxnSpPr>
        <p:spPr>
          <a:xfrm flipH="1" flipV="1">
            <a:off x="9825911" y="6027928"/>
            <a:ext cx="346699" cy="343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97235" y="55990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81903" y="2501924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</p:cNvCxnSpPr>
          <p:nvPr/>
        </p:nvCxnSpPr>
        <p:spPr>
          <a:xfrm flipH="1">
            <a:off x="2170541" y="2850737"/>
            <a:ext cx="606405" cy="27940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79382" y="54418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42508" y="58011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92287" y="2509673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</p:cNvCxnSpPr>
          <p:nvPr/>
        </p:nvCxnSpPr>
        <p:spPr>
          <a:xfrm flipH="1">
            <a:off x="2577694" y="2858486"/>
            <a:ext cx="2307814" cy="14547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51085" y="41346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83145" y="2295186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</p:cNvCxnSpPr>
          <p:nvPr/>
        </p:nvCxnSpPr>
        <p:spPr>
          <a:xfrm flipH="1">
            <a:off x="5627015" y="2643999"/>
            <a:ext cx="263828" cy="11508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19392" y="35927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86536" y="3580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44675" y="35947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406253" y="3564334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213113" y="2588732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process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</p:cNvCxnSpPr>
          <p:nvPr/>
        </p:nvCxnSpPr>
        <p:spPr>
          <a:xfrm>
            <a:off x="8789641" y="2937545"/>
            <a:ext cx="839918" cy="1167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63774" y="40879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224280" y="3258484"/>
            <a:ext cx="621575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</p:cNvCxnSpPr>
          <p:nvPr/>
        </p:nvCxnSpPr>
        <p:spPr>
          <a:xfrm>
            <a:off x="10535068" y="3479057"/>
            <a:ext cx="116005" cy="1203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72290" y="364038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</p:cNvCxnSpPr>
          <p:nvPr/>
        </p:nvCxnSpPr>
        <p:spPr>
          <a:xfrm flipV="1">
            <a:off x="501415" y="5323893"/>
            <a:ext cx="122474" cy="423818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125334" y="5754178"/>
            <a:ext cx="14104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Automated/manual Hypercube job submission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81331" y="51848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8897632" y="8319191"/>
            <a:ext cx="164415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</p:cNvCxnSpPr>
          <p:nvPr/>
        </p:nvCxnSpPr>
        <p:spPr>
          <a:xfrm flipH="1" flipV="1">
            <a:off x="8789448" y="7712048"/>
            <a:ext cx="930262" cy="6071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410889" y="677312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360888" y="6311419"/>
            <a:ext cx="14861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(local file, database or data from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</p:cNvCxnSpPr>
          <p:nvPr/>
        </p:nvCxnSpPr>
        <p:spPr>
          <a:xfrm flipH="1" flipV="1">
            <a:off x="1371167" y="5014834"/>
            <a:ext cx="18419" cy="1353587"/>
          </a:xfrm>
          <a:prstGeom prst="line">
            <a:avLst/>
          </a:prstGeom>
          <a:ln w="6350" cap="flat" cmpd="sng" algn="ctr">
            <a:solidFill>
              <a:srgbClr val="B4B4B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78724" y="491160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46713" y="8597833"/>
            <a:ext cx="2532616" cy="706499"/>
            <a:chOff x="4597205" y="5696680"/>
            <a:chExt cx="2532616" cy="706499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For custom scenario analysis and/or 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78653" y="1994471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72354" y="1994939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71771" y="8596291"/>
            <a:ext cx="2637648" cy="578258"/>
            <a:chOff x="4544689" y="5696680"/>
            <a:chExt cx="2637648" cy="578258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63230" y="1994589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7563EB1-8EEC-483A-845C-42DFF5667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8" y="2903283"/>
            <a:ext cx="1625278" cy="349906"/>
          </a:xfrm>
          <a:prstGeom prst="rect">
            <a:avLst/>
          </a:prstGeom>
        </p:spPr>
      </p:pic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14694" y="2572847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757380C-FFBF-44AA-BB10-F8008A34060F}"/>
              </a:ext>
            </a:extLst>
          </p:cNvPr>
          <p:cNvSpPr/>
          <p:nvPr/>
        </p:nvSpPr>
        <p:spPr>
          <a:xfrm>
            <a:off x="9863827" y="8039796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E884F42-23E5-4F10-A403-4357FA7831CF}"/>
              </a:ext>
            </a:extLst>
          </p:cNvPr>
          <p:cNvSpPr/>
          <p:nvPr/>
        </p:nvSpPr>
        <p:spPr>
          <a:xfrm>
            <a:off x="1967357" y="6726901"/>
            <a:ext cx="5736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647C2A1-44D8-4325-B59D-845DC50225B7}"/>
              </a:ext>
            </a:extLst>
          </p:cNvPr>
          <p:cNvCxnSpPr>
            <a:cxnSpLocks/>
          </p:cNvCxnSpPr>
          <p:nvPr/>
        </p:nvCxnSpPr>
        <p:spPr>
          <a:xfrm>
            <a:off x="2468838" y="6908721"/>
            <a:ext cx="182312" cy="376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4E3EF5-0DA8-4DA0-B29B-25E75A9DE26E}"/>
              </a:ext>
            </a:extLst>
          </p:cNvPr>
          <p:cNvCxnSpPr>
            <a:cxnSpLocks/>
          </p:cNvCxnSpPr>
          <p:nvPr/>
        </p:nvCxnSpPr>
        <p:spPr>
          <a:xfrm flipV="1">
            <a:off x="2469784" y="6570262"/>
            <a:ext cx="181366" cy="3384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C999990-A5CF-4F65-B971-272829FA0D7A}"/>
              </a:ext>
            </a:extLst>
          </p:cNvPr>
          <p:cNvGrpSpPr/>
          <p:nvPr/>
        </p:nvGrpSpPr>
        <p:grpSpPr>
          <a:xfrm>
            <a:off x="-1" y="604118"/>
            <a:ext cx="2840757" cy="1039436"/>
            <a:chOff x="-1" y="670793"/>
            <a:chExt cx="2840757" cy="103943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9A71E3C-8A5C-4657-BE9C-9E96FEDA8050}"/>
                </a:ext>
              </a:extLst>
            </p:cNvPr>
            <p:cNvSpPr/>
            <p:nvPr/>
          </p:nvSpPr>
          <p:spPr>
            <a:xfrm>
              <a:off x="-1" y="848455"/>
              <a:ext cx="28407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was developed to perform scenario runs and (sensitivity) analyses. It allows to automatically generate, solve and analyze multiple data instances for a GAMS model at once.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ADB871B-1DCE-41A2-9170-DCD84E5248E3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A7F0B606-4572-454B-BA62-C6C736BDD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568" y="9315328"/>
            <a:ext cx="2291033" cy="5996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570AF168-A04C-44FC-866E-C9D38918EF62}"/>
              </a:ext>
            </a:extLst>
          </p:cNvPr>
          <p:cNvSpPr/>
          <p:nvPr/>
        </p:nvSpPr>
        <p:spPr>
          <a:xfrm>
            <a:off x="9659285" y="9695930"/>
            <a:ext cx="130862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47B348E-F697-49E4-986A-C68422CF7DF3}"/>
              </a:ext>
            </a:extLst>
          </p:cNvPr>
          <p:cNvCxnSpPr>
            <a:cxnSpLocks/>
          </p:cNvCxnSpPr>
          <p:nvPr/>
        </p:nvCxnSpPr>
        <p:spPr>
          <a:xfrm flipH="1" flipV="1">
            <a:off x="9389168" y="9843217"/>
            <a:ext cx="321182" cy="717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8A80171-7544-4C46-8295-FD1E8630F2C5}"/>
              </a:ext>
            </a:extLst>
          </p:cNvPr>
          <p:cNvSpPr/>
          <p:nvPr/>
        </p:nvSpPr>
        <p:spPr>
          <a:xfrm>
            <a:off x="923458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D7F834-DFAD-45A4-8AD8-93312AC5D015}"/>
              </a:ext>
            </a:extLst>
          </p:cNvPr>
          <p:cNvSpPr/>
          <p:nvPr/>
        </p:nvSpPr>
        <p:spPr>
          <a:xfrm>
            <a:off x="7699122" y="10033102"/>
            <a:ext cx="13311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(e.g. for external analysis)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E7142F-105E-4C00-896C-70C52AA27E6F}"/>
              </a:ext>
            </a:extLst>
          </p:cNvPr>
          <p:cNvCxnSpPr>
            <a:cxnSpLocks/>
            <a:endCxn id="208" idx="2"/>
          </p:cNvCxnSpPr>
          <p:nvPr/>
        </p:nvCxnSpPr>
        <p:spPr>
          <a:xfrm flipV="1">
            <a:off x="8443875" y="9846589"/>
            <a:ext cx="101417" cy="28625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C4E33E-C4E8-461C-BB8B-9879AEB4744C}"/>
              </a:ext>
            </a:extLst>
          </p:cNvPr>
          <p:cNvSpPr/>
          <p:nvPr/>
        </p:nvSpPr>
        <p:spPr>
          <a:xfrm>
            <a:off x="849212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37C048-0662-4D90-AF6B-220D64B8AEDF}"/>
              </a:ext>
            </a:extLst>
          </p:cNvPr>
          <p:cNvSpPr/>
          <p:nvPr/>
        </p:nvSpPr>
        <p:spPr>
          <a:xfrm>
            <a:off x="6701325" y="9728437"/>
            <a:ext cx="109360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94105F-BC04-4F6C-A294-1224CB2E9244}"/>
              </a:ext>
            </a:extLst>
          </p:cNvPr>
          <p:cNvCxnSpPr>
            <a:cxnSpLocks/>
          </p:cNvCxnSpPr>
          <p:nvPr/>
        </p:nvCxnSpPr>
        <p:spPr>
          <a:xfrm flipV="1">
            <a:off x="7699123" y="9811625"/>
            <a:ext cx="310341" cy="771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AE6944E-00EA-4C86-B8DE-C97B3A1EBDCA}"/>
              </a:ext>
            </a:extLst>
          </p:cNvPr>
          <p:cNvSpPr/>
          <p:nvPr/>
        </p:nvSpPr>
        <p:spPr>
          <a:xfrm>
            <a:off x="7868820" y="97694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5BED5AE-1109-44EF-9ACB-F21AC9BF0924}"/>
              </a:ext>
            </a:extLst>
          </p:cNvPr>
          <p:cNvSpPr/>
          <p:nvPr/>
        </p:nvSpPr>
        <p:spPr>
          <a:xfrm>
            <a:off x="8777781" y="10140461"/>
            <a:ext cx="135248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35A1D04-BFFE-4342-AC2F-47A2916F2B4A}"/>
              </a:ext>
            </a:extLst>
          </p:cNvPr>
          <p:cNvCxnSpPr>
            <a:cxnSpLocks/>
          </p:cNvCxnSpPr>
          <p:nvPr/>
        </p:nvCxnSpPr>
        <p:spPr>
          <a:xfrm flipH="1" flipV="1">
            <a:off x="9055263" y="9841766"/>
            <a:ext cx="154337" cy="3075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45A6F66-F3B9-48C0-9F68-617437F7F15C}"/>
              </a:ext>
            </a:extLst>
          </p:cNvPr>
          <p:cNvSpPr/>
          <p:nvPr/>
        </p:nvSpPr>
        <p:spPr>
          <a:xfrm>
            <a:off x="8851541" y="97362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B588C9-9FC0-49B4-9AD8-53457E6D2890}"/>
              </a:ext>
            </a:extLst>
          </p:cNvPr>
          <p:cNvGrpSpPr/>
          <p:nvPr/>
        </p:nvGrpSpPr>
        <p:grpSpPr>
          <a:xfrm>
            <a:off x="2899134" y="599949"/>
            <a:ext cx="4096955" cy="1042238"/>
            <a:chOff x="0" y="2626892"/>
            <a:chExt cx="2451100" cy="104223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DEDCED-23C4-411C-8C59-9DDEBEFD440C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generation of multiple data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Instant check for duplicated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data management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 of performance statistics and sensitivity analyses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export for external GAMS jobs and analyses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BAC7DF0-E85D-4928-AC0B-2949EF932217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9953D1F9-6AE4-4C47-B8EC-210E3CD0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2274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9FEFF3F-42E7-4E99-BB4D-1DBF23169928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046C465-5383-45C6-A82B-F9199D6B6DFA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53AA85A-8220-40E0-A722-03F216DC965E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951B3BF-DB70-42C7-ABCC-56A3C5FC9C8E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D3931BF-6A75-438C-8861-2DE3290A42B4}"/>
              </a:ext>
            </a:extLst>
          </p:cNvPr>
          <p:cNvCxnSpPr>
            <a:cxnSpLocks/>
          </p:cNvCxnSpPr>
          <p:nvPr/>
        </p:nvCxnSpPr>
        <p:spPr>
          <a:xfrm flipV="1">
            <a:off x="10999350" y="1066363"/>
            <a:ext cx="29678" cy="777474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51168</TotalTime>
  <Words>1178</Words>
  <Application>Microsoft Office PowerPoint</Application>
  <PresentationFormat>Custom</PresentationFormat>
  <Paragraphs>226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Calibri Light</vt:lpstr>
      <vt:lpstr>Calibri</vt:lpstr>
      <vt:lpstr>Consolas</vt:lpstr>
      <vt:lpstr>Segoe UI Symbol</vt:lpstr>
      <vt:lpstr>Arial</vt:lpstr>
      <vt:lpstr>Montserrat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2359</cp:revision>
  <cp:lastPrinted>2017-08-23T14:13:59Z</cp:lastPrinted>
  <dcterms:created xsi:type="dcterms:W3CDTF">2014-03-22T07:50:42Z</dcterms:created>
  <dcterms:modified xsi:type="dcterms:W3CDTF">2020-09-23T08:32:27Z</dcterms:modified>
</cp:coreProperties>
</file>